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F0"/>
    <a:srgbClr val="6ECBE2"/>
    <a:srgbClr val="005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7"/>
    <p:restoredTop sz="94706"/>
  </p:normalViewPr>
  <p:slideViewPr>
    <p:cSldViewPr snapToGrid="0" snapToObjects="1">
      <p:cViewPr varScale="1">
        <p:scale>
          <a:sx n="79" d="100"/>
          <a:sy n="79" d="100"/>
        </p:scale>
        <p:origin x="302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16BC-4505-504C-964F-7F28B65CDE46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83FD9-6A69-E74A-BD11-CD8CAB693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02web.zoom.us/j/87882380955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38160" r="9762" b="9893"/>
          <a:stretch/>
        </p:blipFill>
        <p:spPr>
          <a:xfrm>
            <a:off x="0" y="-346364"/>
            <a:ext cx="6883681" cy="46680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708400"/>
            <a:ext cx="6858000" cy="6197602"/>
          </a:xfrm>
          <a:prstGeom prst="rect">
            <a:avLst/>
          </a:prstGeom>
          <a:solidFill>
            <a:srgbClr val="005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44503"/>
          <a:stretch/>
        </p:blipFill>
        <p:spPr>
          <a:xfrm>
            <a:off x="-25681" y="3708400"/>
            <a:ext cx="2109217" cy="2840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/>
          <a:stretch/>
        </p:blipFill>
        <p:spPr>
          <a:xfrm>
            <a:off x="4559643" y="3721173"/>
            <a:ext cx="1852819" cy="681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350" y="8411651"/>
            <a:ext cx="2168236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200"/>
              </a:spcAft>
            </a:pPr>
            <a:r>
              <a:rPr lang="he-IL" sz="1300" b="1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יום שלישי </a:t>
            </a:r>
            <a:r>
              <a:rPr lang="he-IL" sz="13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| </a:t>
            </a:r>
            <a:r>
              <a:rPr lang="he-IL" sz="1300" b="1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י"ד בסיון</a:t>
            </a:r>
          </a:p>
          <a:p>
            <a:pPr algn="r" rtl="1">
              <a:spcAft>
                <a:spcPts val="200"/>
              </a:spcAft>
            </a:pPr>
            <a:r>
              <a:rPr lang="he-IL" sz="1300" b="1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25.5.21 </a:t>
            </a:r>
            <a:r>
              <a:rPr lang="he-IL" sz="13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| </a:t>
            </a:r>
            <a:r>
              <a:rPr lang="he-IL" sz="1300" b="1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20:00</a:t>
            </a:r>
          </a:p>
          <a:p>
            <a:pPr algn="r" rtl="1">
              <a:spcAft>
                <a:spcPts val="200"/>
              </a:spcAft>
            </a:pPr>
            <a:r>
              <a:rPr lang="he-IL" sz="1300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האירוע יתקיים בזום</a:t>
            </a:r>
          </a:p>
          <a:p>
            <a:pPr algn="r" rtl="1">
              <a:spcAft>
                <a:spcPts val="200"/>
              </a:spcAft>
            </a:pPr>
            <a:endParaRPr lang="he-IL" sz="1400" dirty="0">
              <a:solidFill>
                <a:srgbClr val="F5FAF0"/>
              </a:solidFill>
              <a:latin typeface="Fedra Sans Bar-ilan" pitchFamily="50" charset="-79"/>
              <a:cs typeface="Fedra Sans Bar-ilan" pitchFamily="50" charset="-79"/>
            </a:endParaRPr>
          </a:p>
          <a:p>
            <a:pPr algn="r" rtl="1">
              <a:spcAft>
                <a:spcPts val="200"/>
              </a:spcAft>
            </a:pPr>
            <a:r>
              <a:rPr lang="he-IL" sz="1400" b="1" u="sng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  <a:hlinkClick r:id="rId5"/>
              </a:rPr>
              <a:t>לקישור לחצו כאן &gt;&gt;</a:t>
            </a:r>
            <a:endParaRPr lang="en-US" sz="1400" b="1" u="sng" dirty="0">
              <a:solidFill>
                <a:srgbClr val="6ECBE2"/>
              </a:solidFill>
              <a:latin typeface="Fedra Sans Bar-ilan" pitchFamily="50" charset="-79"/>
              <a:cs typeface="Fedra Sans Bar-ilan" pitchFamily="50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15" y="3920993"/>
            <a:ext cx="3356727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פתיחה והנחייה:</a:t>
            </a:r>
            <a:r>
              <a:rPr lang="he-IL" sz="1100" dirty="0">
                <a:solidFill>
                  <a:schemeClr val="bg1"/>
                </a:solidFill>
                <a:latin typeface="Fedra Sans Bar-ilan" pitchFamily="50" charset="-79"/>
                <a:cs typeface="Fedra Sans Bar-ilan" pitchFamily="50" charset="-79"/>
              </a:rPr>
              <a:t> </a:t>
            </a:r>
          </a:p>
          <a:p>
            <a:pPr algn="r" rtl="1">
              <a:spcAft>
                <a:spcPts val="600"/>
              </a:spcAft>
            </a:pPr>
            <a:r>
              <a:rPr lang="he-IL" sz="1100" b="1" dirty="0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ד"ר אולגה </a:t>
            </a:r>
            <a:r>
              <a:rPr lang="he-IL" sz="1100" b="1" dirty="0" err="1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גולדין</a:t>
            </a:r>
            <a:r>
              <a:rPr lang="he-IL" sz="1100" dirty="0">
                <a:solidFill>
                  <a:schemeClr val="bg1"/>
                </a:solidFill>
              </a:rPr>
              <a:t>, </a:t>
            </a:r>
            <a:r>
              <a:rPr lang="he-IL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  <a:t>מנהלת מערך הספריות והמידע,</a:t>
            </a:r>
            <a:endParaRPr lang="en-US" sz="1100" dirty="0">
              <a:solidFill>
                <a:schemeClr val="bg1"/>
              </a:solidFill>
              <a:latin typeface="Fedra Sans Bar-ilan Book" pitchFamily="50" charset="-79"/>
              <a:cs typeface="Fedra Sans Bar-ilan Book" pitchFamily="50" charset="-79"/>
            </a:endParaRPr>
          </a:p>
          <a:p>
            <a:pPr algn="r" rtl="1">
              <a:spcAft>
                <a:spcPts val="600"/>
              </a:spcAft>
            </a:pPr>
            <a:r>
              <a:rPr lang="he-IL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  <a:t>אוניברסיטת בר-אילן</a:t>
            </a:r>
          </a:p>
          <a:p>
            <a:pPr algn="r" rtl="1">
              <a:spcAft>
                <a:spcPts val="600"/>
              </a:spcAft>
            </a:pPr>
            <a:r>
              <a:rPr lang="he-IL" sz="1100" b="1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דברי </a:t>
            </a:r>
            <a:r>
              <a:rPr lang="he-IL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ברכה:</a:t>
            </a:r>
            <a:endParaRPr lang="he-IL" sz="1100" dirty="0">
              <a:solidFill>
                <a:schemeClr val="bg1"/>
              </a:solidFill>
              <a:latin typeface="Fedra Sans Bar-ilan" pitchFamily="50" charset="-79"/>
              <a:cs typeface="Fedra Sans Bar-ilan" pitchFamily="50" charset="-79"/>
            </a:endParaRPr>
          </a:p>
          <a:p>
            <a:pPr algn="r" rtl="1">
              <a:spcAft>
                <a:spcPts val="600"/>
              </a:spcAft>
            </a:pPr>
            <a:r>
              <a:rPr lang="he-IL" sz="1100" b="1" dirty="0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פרופ' אמנון </a:t>
            </a:r>
            <a:r>
              <a:rPr lang="he-IL" sz="1100" b="1" dirty="0" err="1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אלבק</a:t>
            </a:r>
            <a:r>
              <a:rPr lang="he-IL" sz="1100" b="1" dirty="0">
                <a:solidFill>
                  <a:schemeClr val="bg1"/>
                </a:solidFill>
              </a:rPr>
              <a:t>,</a:t>
            </a:r>
            <a:r>
              <a:rPr lang="he-IL" sz="1100" dirty="0">
                <a:solidFill>
                  <a:schemeClr val="bg1"/>
                </a:solidFill>
              </a:rPr>
              <a:t> </a:t>
            </a:r>
            <a:r>
              <a:rPr lang="he-IL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  <a:t>רקטור, אוניברסיטת בר-אילן </a:t>
            </a:r>
          </a:p>
          <a:p>
            <a:pPr algn="r" rtl="1">
              <a:spcAft>
                <a:spcPts val="600"/>
              </a:spcAft>
            </a:pPr>
            <a:r>
              <a:rPr lang="he-IL" sz="800" dirty="0">
                <a:solidFill>
                  <a:schemeClr val="bg1"/>
                </a:solidFill>
              </a:rPr>
              <a:t> </a:t>
            </a:r>
          </a:p>
          <a:p>
            <a:pPr algn="r" rtl="1">
              <a:spcAft>
                <a:spcPts val="200"/>
              </a:spcAft>
            </a:pPr>
            <a:r>
              <a:rPr lang="he-IL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האם יש צורך בלוח עברי?</a:t>
            </a:r>
            <a:br>
              <a:rPr lang="en-US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</a:br>
            <a:r>
              <a:rPr lang="he-IL" sz="1100" b="1" dirty="0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פרופ' עלי </a:t>
            </a:r>
            <a:r>
              <a:rPr lang="he-IL" sz="1100" b="1" dirty="0" err="1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מרצבך</a:t>
            </a:r>
            <a:r>
              <a:rPr lang="he-IL" sz="1100" dirty="0">
                <a:solidFill>
                  <a:schemeClr val="bg1"/>
                </a:solidFill>
              </a:rPr>
              <a:t>, </a:t>
            </a:r>
            <a:r>
              <a:rPr lang="he-IL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  <a:t>המחלקה למתמטיקה, אוניברסיטת בר-אילן; נשיא המכללה ירושלים</a:t>
            </a:r>
            <a:br>
              <a:rPr lang="en-US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</a:br>
            <a:endParaRPr lang="he-IL" sz="1100" dirty="0">
              <a:solidFill>
                <a:schemeClr val="bg1"/>
              </a:solidFill>
              <a:latin typeface="Fedra Sans Bar-ilan Book" pitchFamily="50" charset="-79"/>
              <a:cs typeface="Fedra Sans Bar-ilan Book" pitchFamily="50" charset="-79"/>
            </a:endParaRPr>
          </a:p>
          <a:p>
            <a:pPr algn="r" rtl="1">
              <a:spcAft>
                <a:spcPts val="200"/>
              </a:spcAft>
            </a:pPr>
            <a:r>
              <a:rPr lang="he-IL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הלוח העברי – כזה ראה וקדש</a:t>
            </a:r>
            <a:br>
              <a:rPr lang="en-US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</a:br>
            <a:r>
              <a:rPr lang="he-IL" sz="1100" b="1" dirty="0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הרב פרופ' דניאל הרשקוביץ</a:t>
            </a:r>
            <a:r>
              <a:rPr lang="he-IL" sz="1100" b="1" dirty="0">
                <a:solidFill>
                  <a:schemeClr val="bg1"/>
                </a:solidFill>
              </a:rPr>
              <a:t>,</a:t>
            </a:r>
            <a:r>
              <a:rPr lang="he-IL" sz="1100" dirty="0">
                <a:solidFill>
                  <a:schemeClr val="bg1"/>
                </a:solidFill>
              </a:rPr>
              <a:t> </a:t>
            </a:r>
            <a:r>
              <a:rPr lang="he-IL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  <a:t>נציב שירות המדינה</a:t>
            </a:r>
            <a:br>
              <a:rPr lang="en-US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</a:br>
            <a:endParaRPr lang="he-IL" sz="1100" dirty="0">
              <a:solidFill>
                <a:schemeClr val="bg1"/>
              </a:solidFill>
              <a:latin typeface="Fedra Sans Bar-ilan Book" pitchFamily="50" charset="-79"/>
              <a:cs typeface="Fedra Sans Bar-ilan Book" pitchFamily="50" charset="-79"/>
            </a:endParaRPr>
          </a:p>
          <a:p>
            <a:pPr algn="r" rtl="1">
              <a:spcAft>
                <a:spcPts val="200"/>
              </a:spcAft>
            </a:pPr>
            <a:r>
              <a:rPr lang="he-IL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עדויות מתקופת המעבר</a:t>
            </a:r>
            <a:br>
              <a:rPr lang="en-US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</a:br>
            <a:r>
              <a:rPr lang="he-IL" sz="1100" b="1" dirty="0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פרופ' נחום </a:t>
            </a:r>
            <a:r>
              <a:rPr lang="he-IL" sz="1100" b="1" dirty="0" err="1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דרשוביץ</a:t>
            </a:r>
            <a:r>
              <a:rPr lang="he-IL" sz="1100" dirty="0">
                <a:solidFill>
                  <a:schemeClr val="bg1"/>
                </a:solidFill>
              </a:rPr>
              <a:t>, </a:t>
            </a:r>
            <a:r>
              <a:rPr lang="he-IL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  <a:t>ביה"ס למדעי המחשב, אוניברסיטת תל-אביב</a:t>
            </a:r>
            <a:br>
              <a:rPr lang="en-US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</a:br>
            <a:endParaRPr lang="he-IL" sz="1100" dirty="0">
              <a:solidFill>
                <a:schemeClr val="bg1"/>
              </a:solidFill>
              <a:latin typeface="Fedra Sans Bar-ilan Book" pitchFamily="50" charset="-79"/>
              <a:cs typeface="Fedra Sans Bar-ilan Book" pitchFamily="50" charset="-79"/>
            </a:endParaRPr>
          </a:p>
          <a:p>
            <a:pPr algn="r" rtl="1">
              <a:spcAft>
                <a:spcPts val="200"/>
              </a:spcAft>
            </a:pPr>
            <a:r>
              <a:rPr lang="he-IL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הפולמוס סביב הלוח בשנת תרס"ב, הנחיצות ליכולת עצמאית לחישוב לוח השנה</a:t>
            </a:r>
            <a:br>
              <a:rPr lang="en-US" sz="11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</a:br>
            <a:r>
              <a:rPr lang="he-IL" sz="1100" b="1" dirty="0">
                <a:solidFill>
                  <a:schemeClr val="bg1"/>
                </a:solidFill>
                <a:latin typeface="Fedra Sans Bar-ilan Medium" pitchFamily="50" charset="-79"/>
                <a:cs typeface="Fedra Sans Bar-ilan Medium" pitchFamily="50" charset="-79"/>
              </a:rPr>
              <a:t>ד"ר ערן רביב</a:t>
            </a:r>
            <a:r>
              <a:rPr lang="he-IL" sz="1100" dirty="0">
                <a:solidFill>
                  <a:schemeClr val="bg1"/>
                </a:solidFill>
              </a:rPr>
              <a:t>, </a:t>
            </a:r>
            <a:r>
              <a:rPr lang="he-IL" sz="1100" dirty="0">
                <a:solidFill>
                  <a:schemeClr val="bg1"/>
                </a:solidFill>
                <a:latin typeface="Fedra Sans Bar-ilan Book" pitchFamily="50" charset="-79"/>
                <a:cs typeface="Fedra Sans Bar-ilan Book" pitchFamily="50" charset="-79"/>
              </a:rPr>
              <a:t>המחלקה להיסטוריה כללית והמחלקה למתמטיקה, אוניברסיטת בר-אילן  </a:t>
            </a:r>
          </a:p>
          <a:p>
            <a:pPr algn="r" rtl="1"/>
            <a:r>
              <a:rPr lang="he-IL" sz="800" dirty="0">
                <a:solidFill>
                  <a:schemeClr val="bg1"/>
                </a:solidFill>
              </a:rPr>
              <a:t> 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1848" y="4604720"/>
            <a:ext cx="284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200"/>
              </a:spcAft>
            </a:pPr>
            <a:r>
              <a:rPr lang="he-IL" sz="1600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הזמנה </a:t>
            </a:r>
            <a:r>
              <a:rPr lang="he-IL" sz="1600" dirty="0" err="1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לארוע</a:t>
            </a:r>
            <a:r>
              <a:rPr lang="he-IL" sz="1600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 השקת הספר של</a:t>
            </a:r>
            <a:r>
              <a:rPr lang="he-IL" sz="1600" b="1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 </a:t>
            </a:r>
            <a:br>
              <a:rPr lang="en-US" sz="1600" b="1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</a:br>
            <a:r>
              <a:rPr lang="he-IL" sz="1600" b="1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פרופ' עלי </a:t>
            </a:r>
            <a:r>
              <a:rPr lang="he-IL" sz="1600" b="1" dirty="0" err="1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מרצבך</a:t>
            </a:r>
            <a:r>
              <a:rPr lang="he-IL" sz="1600" b="1" dirty="0">
                <a:solidFill>
                  <a:srgbClr val="F5FAF0"/>
                </a:solidFill>
                <a:latin typeface="Fedra Sans Bar-ilan" pitchFamily="50" charset="-79"/>
                <a:cs typeface="Fedra Sans Bar-ilan" pitchFamily="50" charset="-79"/>
              </a:rPr>
              <a:t> וד"ר ערן רביב: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12060" y="5374918"/>
            <a:ext cx="28943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ts val="4400"/>
              </a:lnSpc>
              <a:spcAft>
                <a:spcPts val="200"/>
              </a:spcAft>
            </a:pPr>
            <a:r>
              <a:rPr lang="he-IL" sz="40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הלוח העברי הקבוע</a:t>
            </a:r>
            <a:r>
              <a:rPr lang="en-US" sz="4000" b="1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:</a:t>
            </a:r>
            <a:br>
              <a:rPr lang="en-US" sz="4000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</a:br>
            <a:r>
              <a:rPr lang="he-IL" sz="4000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  <a:t>תולדות ומבנה,</a:t>
            </a:r>
            <a:br>
              <a:rPr lang="en-US" sz="4000" dirty="0">
                <a:solidFill>
                  <a:srgbClr val="6ECBE2"/>
                </a:solidFill>
                <a:latin typeface="Fedra Sans Bar-ilan" pitchFamily="50" charset="-79"/>
                <a:cs typeface="Fedra Sans Bar-ilan" pitchFamily="50" charset="-79"/>
              </a:rPr>
            </a:br>
            <a:r>
              <a:rPr lang="he-IL" sz="4000" dirty="0">
                <a:solidFill>
                  <a:srgbClr val="6ECBE2"/>
                </a:solidFill>
                <a:latin typeface="Fedra Sans Bar-ilan Book" pitchFamily="50" charset="-79"/>
                <a:cs typeface="Fedra Sans Bar-ilan Book" pitchFamily="50" charset="-79"/>
              </a:rPr>
              <a:t>כרמל, תשפ"א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69E955-D5F1-43C2-B519-711B938ADE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7"/>
          <a:stretch/>
        </p:blipFill>
        <p:spPr>
          <a:xfrm rot="10800000">
            <a:off x="4269418" y="8058859"/>
            <a:ext cx="2846620" cy="44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0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7BCDE5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0758A17D4BF4BA006378537C9944F" ma:contentTypeVersion="13" ma:contentTypeDescription="Create a new document." ma:contentTypeScope="" ma:versionID="1e1be884b207116b97f235e2e32fefe8">
  <xsd:schema xmlns:xsd="http://www.w3.org/2001/XMLSchema" xmlns:xs="http://www.w3.org/2001/XMLSchema" xmlns:p="http://schemas.microsoft.com/office/2006/metadata/properties" xmlns:ns3="50081587-d9ef-43ee-a4da-00463cb3f04d" xmlns:ns4="e52c4e23-c2de-4af4-8e37-758af0c0e33b" targetNamespace="http://schemas.microsoft.com/office/2006/metadata/properties" ma:root="true" ma:fieldsID="82041b24ed9339ba6d31a21f2f590066" ns3:_="" ns4:_="">
    <xsd:import namespace="50081587-d9ef-43ee-a4da-00463cb3f04d"/>
    <xsd:import namespace="e52c4e23-c2de-4af4-8e37-758af0c0e3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81587-d9ef-43ee-a4da-00463cb3f0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c4e23-c2de-4af4-8e37-758af0c0e33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A9ADA9-FCEE-4DA2-8F6B-1D1683AF8A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589CA7-979E-443C-85A8-7FEE02696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81587-d9ef-43ee-a4da-00463cb3f04d"/>
    <ds:schemaRef ds:uri="e52c4e23-c2de-4af4-8e37-758af0c0e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66EAB5-E942-43E7-AECB-86FEA5036EE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52c4e23-c2de-4af4-8e37-758af0c0e33b"/>
    <ds:schemaRef ds:uri="http://purl.org/dc/terms/"/>
    <ds:schemaRef ds:uri="50081587-d9ef-43ee-a4da-00463cb3f04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3398</TotalTime>
  <Words>150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Fedra Sans Bar-ilan</vt:lpstr>
      <vt:lpstr>Fedra Sans Bar-ilan Book</vt:lpstr>
      <vt:lpstr>Fedra Sans Bar-ilan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Schary Family</cp:lastModifiedBy>
  <cp:revision>34</cp:revision>
  <cp:lastPrinted>2020-10-01T08:23:37Z</cp:lastPrinted>
  <dcterms:created xsi:type="dcterms:W3CDTF">2020-05-13T21:04:30Z</dcterms:created>
  <dcterms:modified xsi:type="dcterms:W3CDTF">2021-05-13T08:53:27Z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0x01010082C0758A17D4BF4BA006378537C9944F</vt:lpwstr>
  </property>
</Properties>
</file>